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587" r:id="rId4"/>
  </p:sldMasterIdLst>
  <p:notesMasterIdLst>
    <p:notesMasterId r:id="rId17"/>
  </p:notesMasterIdLst>
  <p:handoutMasterIdLst>
    <p:handoutMasterId r:id="rId18"/>
  </p:handoutMasterIdLst>
  <p:sldIdLst>
    <p:sldId id="872" r:id="rId5"/>
    <p:sldId id="886" r:id="rId6"/>
    <p:sldId id="607" r:id="rId7"/>
    <p:sldId id="873" r:id="rId8"/>
    <p:sldId id="874" r:id="rId9"/>
    <p:sldId id="876" r:id="rId10"/>
    <p:sldId id="880" r:id="rId11"/>
    <p:sldId id="878" r:id="rId12"/>
    <p:sldId id="875" r:id="rId13"/>
    <p:sldId id="877" r:id="rId14"/>
    <p:sldId id="887" r:id="rId15"/>
    <p:sldId id="885" r:id="rId16"/>
  </p:sldIdLst>
  <p:sldSz cx="12187238" cy="6859588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60944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2188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8283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243777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3047213" algn="l" defTabSz="121888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3656656" algn="l" defTabSz="121888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4266097" algn="l" defTabSz="121888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4875541" algn="l" defTabSz="121888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CFFF3F2-31D7-4440-BE0E-2EAE9B463735}">
          <p14:sldIdLst>
            <p14:sldId id="872"/>
            <p14:sldId id="886"/>
            <p14:sldId id="607"/>
            <p14:sldId id="873"/>
            <p14:sldId id="874"/>
            <p14:sldId id="876"/>
            <p14:sldId id="880"/>
            <p14:sldId id="878"/>
            <p14:sldId id="875"/>
            <p14:sldId id="877"/>
            <p14:sldId id="887"/>
          </p14:sldIdLst>
        </p14:section>
        <p14:section name="Appendix" id="{1FF28FF6-DC58-447D-BE2E-867C48E2AEFA}">
          <p14:sldIdLst>
            <p14:sldId id="885"/>
          </p14:sldIdLst>
        </p14:section>
      </p14:sectionLst>
    </p:ext>
    <p:ext uri="{EFAFB233-063F-42B5-8137-9DF3F51BA10A}">
      <p15:sldGuideLst xmlns:p15="http://schemas.microsoft.com/office/powerpoint/2012/main">
        <p15:guide id="15" orient="horz" pos="807" userDrawn="1">
          <p15:clr>
            <a:srgbClr val="A4A3A4"/>
          </p15:clr>
        </p15:guide>
        <p15:guide id="17" orient="horz" pos="4200" userDrawn="1">
          <p15:clr>
            <a:srgbClr val="A4A3A4"/>
          </p15:clr>
        </p15:guide>
        <p15:guide id="20" orient="horz" pos="597" userDrawn="1">
          <p15:clr>
            <a:srgbClr val="A4A3A4"/>
          </p15:clr>
        </p15:guide>
        <p15:guide id="22" pos="1276" userDrawn="1">
          <p15:clr>
            <a:srgbClr val="A4A3A4"/>
          </p15:clr>
        </p15:guide>
        <p15:guide id="24" pos="2515" userDrawn="1">
          <p15:clr>
            <a:srgbClr val="A4A3A4"/>
          </p15:clr>
        </p15:guide>
        <p15:guide id="25" pos="2696" userDrawn="1">
          <p15:clr>
            <a:srgbClr val="A4A3A4"/>
          </p15:clr>
        </p15:guide>
        <p15:guide id="26" pos="3748" userDrawn="1">
          <p15:clr>
            <a:srgbClr val="A4A3A4"/>
          </p15:clr>
        </p15:guide>
        <p15:guide id="27" pos="3929">
          <p15:clr>
            <a:srgbClr val="A4A3A4"/>
          </p15:clr>
        </p15:guide>
        <p15:guide id="28" pos="5162" userDrawn="1">
          <p15:clr>
            <a:srgbClr val="A4A3A4"/>
          </p15:clr>
        </p15:guide>
        <p15:guide id="30" pos="6216" userDrawn="1">
          <p15:clr>
            <a:srgbClr val="A4A3A4"/>
          </p15:clr>
        </p15:guide>
        <p15:guide id="31" pos="6401" userDrawn="1">
          <p15:clr>
            <a:srgbClr val="A4A3A4"/>
          </p15:clr>
        </p15:guide>
        <p15:guide id="36" pos="1460" userDrawn="1">
          <p15:clr>
            <a:srgbClr val="A4A3A4"/>
          </p15:clr>
        </p15:guide>
        <p15:guide id="38" pos="7452" userDrawn="1">
          <p15:clr>
            <a:srgbClr val="A4A3A4"/>
          </p15:clr>
        </p15:guide>
        <p15:guide id="39" pos="4982">
          <p15:clr>
            <a:srgbClr val="A4A3A4"/>
          </p15:clr>
        </p15:guide>
        <p15:guide id="40" orient="horz" pos="3757" userDrawn="1">
          <p15:clr>
            <a:srgbClr val="A4A3A4"/>
          </p15:clr>
        </p15:guide>
        <p15:guide id="42" pos="225" userDrawn="1">
          <p15:clr>
            <a:srgbClr val="A4A3A4"/>
          </p15:clr>
        </p15:guide>
        <p15:guide id="43" orient="horz" pos="876" userDrawn="1">
          <p15:clr>
            <a:srgbClr val="A4A3A4"/>
          </p15:clr>
        </p15:guide>
        <p15:guide id="44" orient="horz" pos="1117" userDrawn="1">
          <p15:clr>
            <a:srgbClr val="A4A3A4"/>
          </p15:clr>
        </p15:guide>
        <p15:guide id="45" orient="horz" pos="2435" userDrawn="1">
          <p15:clr>
            <a:srgbClr val="A4A3A4"/>
          </p15:clr>
        </p15:guide>
        <p15:guide id="47" orient="horz" pos="40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inda Pidcock" initials="LP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6AA"/>
    <a:srgbClr val="995900"/>
    <a:srgbClr val="FFFFFF"/>
    <a:srgbClr val="FF3399"/>
    <a:srgbClr val="F04138"/>
    <a:srgbClr val="FFEA00"/>
    <a:srgbClr val="003344"/>
    <a:srgbClr val="FFD42E"/>
    <a:srgbClr val="FFB6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3" autoAdjust="0"/>
    <p:restoredTop sz="93957" autoAdjust="0"/>
  </p:normalViewPr>
  <p:slideViewPr>
    <p:cSldViewPr snapToGrid="0" snapToObjects="1" showGuides="1">
      <p:cViewPr varScale="1">
        <p:scale>
          <a:sx n="80" d="100"/>
          <a:sy n="80" d="100"/>
        </p:scale>
        <p:origin x="186" y="84"/>
      </p:cViewPr>
      <p:guideLst>
        <p:guide orient="horz" pos="807"/>
        <p:guide orient="horz" pos="4200"/>
        <p:guide orient="horz" pos="597"/>
        <p:guide pos="1276"/>
        <p:guide pos="2515"/>
        <p:guide pos="2696"/>
        <p:guide pos="3748"/>
        <p:guide pos="3929"/>
        <p:guide pos="5162"/>
        <p:guide pos="6216"/>
        <p:guide pos="6401"/>
        <p:guide pos="1460"/>
        <p:guide pos="7452"/>
        <p:guide pos="4982"/>
        <p:guide orient="horz" pos="3757"/>
        <p:guide pos="225"/>
        <p:guide orient="horz" pos="876"/>
        <p:guide orient="horz" pos="1117"/>
        <p:guide orient="horz" pos="2435"/>
        <p:guide orient="horz" pos="4032"/>
      </p:guideLst>
    </p:cSldViewPr>
  </p:slideViewPr>
  <p:outlineViewPr>
    <p:cViewPr>
      <p:scale>
        <a:sx n="33" d="100"/>
        <a:sy n="33" d="100"/>
      </p:scale>
      <p:origin x="0" y="-3797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248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5E4C7717-A413-48EB-9E74-9CC8DF624EC2}" type="datetime1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3/31/2019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311B6921-662F-4705-A734-0B75ECCE1C4E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72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12C19A-B064-4A02-B1DD-2674A5B33712}" type="datetime1">
              <a:rPr lang="en-US" smtClean="0"/>
              <a:pPr>
                <a:defRPr/>
              </a:pPr>
              <a:t>3/31/2019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r>
              <a:rPr lang="en-GB" noProof="0" dirty="0" err="1"/>
              <a:t>Rj</a:t>
            </a:r>
            <a:r>
              <a:rPr lang="en-GB" noProof="0" dirty="0"/>
              <a:t> k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9062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Roboto" panose="02000000000000000000" pitchFamily="2" charset="0"/>
        <a:cs typeface="Arial" panose="020B0604020202020204" pitchFamily="34" charset="0"/>
      </a:defRPr>
    </a:lvl1pPr>
    <a:lvl2pPr marL="60944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Roboto" panose="02000000000000000000" pitchFamily="2" charset="0"/>
        <a:cs typeface="+mn-cs"/>
      </a:defRPr>
    </a:lvl2pPr>
    <a:lvl3pPr marL="12188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Roboto" panose="02000000000000000000" pitchFamily="2" charset="0"/>
        <a:cs typeface="+mn-cs"/>
      </a:defRPr>
    </a:lvl3pPr>
    <a:lvl4pPr marL="182832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Roboto" panose="02000000000000000000" pitchFamily="2" charset="0"/>
        <a:cs typeface="+mn-cs"/>
      </a:defRPr>
    </a:lvl4pPr>
    <a:lvl5pPr marL="2437771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Roboto" panose="02000000000000000000" pitchFamily="2" charset="0"/>
        <a:cs typeface="+mn-cs"/>
      </a:defRPr>
    </a:lvl5pPr>
    <a:lvl6pPr marL="3047213" algn="l" defTabSz="12188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12188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12188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12188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6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2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increase scan cancer detection in the general population?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7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an app that can take pictures and provide doctor recommendations</a:t>
            </a:r>
          </a:p>
          <a:p>
            <a:endParaRPr lang="en-US" dirty="0"/>
          </a:p>
          <a:p>
            <a:r>
              <a:rPr lang="en-US" dirty="0"/>
              <a:t>Establish healthy habits</a:t>
            </a:r>
          </a:p>
          <a:p>
            <a:r>
              <a:rPr lang="en-US" dirty="0"/>
              <a:t>Raise awareness</a:t>
            </a:r>
          </a:p>
          <a:p>
            <a:r>
              <a:rPr lang="en-US" dirty="0"/>
              <a:t>Provide skin health recommendations</a:t>
            </a:r>
          </a:p>
          <a:p>
            <a:r>
              <a:rPr lang="en-US" dirty="0"/>
              <a:t>Involve H.C. providers post detection</a:t>
            </a:r>
          </a:p>
        </p:txBody>
      </p:sp>
    </p:spTree>
    <p:extLst>
      <p:ext uri="{BB962C8B-B14F-4D97-AF65-F5344CB8AC3E}">
        <p14:creationId xmlns:p14="http://schemas.microsoft.com/office/powerpoint/2010/main" val="961929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an app that can take pictures and provide doctor recommendations</a:t>
            </a:r>
          </a:p>
          <a:p>
            <a:endParaRPr lang="en-US" dirty="0"/>
          </a:p>
          <a:p>
            <a:r>
              <a:rPr lang="en-US" dirty="0"/>
              <a:t>Establish healthy habits</a:t>
            </a:r>
          </a:p>
          <a:p>
            <a:r>
              <a:rPr lang="en-US" dirty="0"/>
              <a:t>Raise awareness</a:t>
            </a:r>
          </a:p>
          <a:p>
            <a:r>
              <a:rPr lang="en-US" dirty="0"/>
              <a:t>Provide skin health recommendations</a:t>
            </a:r>
          </a:p>
          <a:p>
            <a:r>
              <a:rPr lang="en-US" dirty="0"/>
              <a:t>Involve H.C. providers post detection</a:t>
            </a:r>
          </a:p>
        </p:txBody>
      </p:sp>
    </p:spTree>
    <p:extLst>
      <p:ext uri="{BB962C8B-B14F-4D97-AF65-F5344CB8AC3E}">
        <p14:creationId xmlns:p14="http://schemas.microsoft.com/office/powerpoint/2010/main" val="26933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7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602" y="554400"/>
            <a:ext cx="11470399" cy="54360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602" y="1098550"/>
            <a:ext cx="11470399" cy="407988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88697" y="6538913"/>
            <a:ext cx="4140338" cy="16200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2463" y="6538988"/>
            <a:ext cx="216000" cy="1619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062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6946" y="2273460"/>
            <a:ext cx="10426909" cy="1969770"/>
          </a:xfrm>
        </p:spPr>
        <p:txBody>
          <a:bodyPr anchor="t">
            <a:spAutoFit/>
          </a:bodyPr>
          <a:lstStyle>
            <a:lvl1pPr marL="0" marR="0" indent="0" algn="l" defTabSz="914400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40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400" b="1">
                <a:latin typeface="Arial Black" panose="020B0A04020102020204" pitchFamily="34" charset="0"/>
              </a:defRPr>
            </a:lvl2pPr>
            <a:lvl3pPr algn="ctr">
              <a:defRPr sz="4400" b="1">
                <a:latin typeface="Arial Black" panose="020B0A04020102020204" pitchFamily="34" charset="0"/>
              </a:defRPr>
            </a:lvl3pPr>
            <a:lvl4pPr algn="ctr">
              <a:defRPr sz="4400" b="1">
                <a:latin typeface="Arial Black" panose="020B0A04020102020204" pitchFamily="34" charset="0"/>
              </a:defRPr>
            </a:lvl4pPr>
            <a:lvl5pPr algn="ctr">
              <a:defRPr sz="4400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3200" y="4545013"/>
            <a:ext cx="6400800" cy="443198"/>
          </a:xfrm>
        </p:spPr>
        <p:txBody>
          <a:bodyPr wrap="square" anchor="t">
            <a:sp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400" b="1">
                <a:latin typeface="Arial Black" panose="020B0A04020102020204" pitchFamily="34" charset="0"/>
              </a:defRPr>
            </a:lvl2pPr>
            <a:lvl3pPr algn="ctr">
              <a:defRPr sz="4400" b="1">
                <a:latin typeface="Arial Black" panose="020B0A04020102020204" pitchFamily="34" charset="0"/>
              </a:defRPr>
            </a:lvl3pPr>
            <a:lvl4pPr algn="ctr">
              <a:defRPr sz="4400" b="1">
                <a:latin typeface="Arial Black" panose="020B0A04020102020204" pitchFamily="34" charset="0"/>
              </a:defRPr>
            </a:lvl4pPr>
            <a:lvl5pPr algn="ctr">
              <a:defRPr sz="4400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241172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6946" y="2273460"/>
            <a:ext cx="10426909" cy="1969770"/>
          </a:xfrm>
        </p:spPr>
        <p:txBody>
          <a:bodyPr anchor="t">
            <a:spAutoFit/>
          </a:bodyPr>
          <a:lstStyle>
            <a:lvl1pPr marL="0" marR="0" indent="0" algn="l" defTabSz="914400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40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400" b="1">
                <a:latin typeface="Arial Black" panose="020B0A04020102020204" pitchFamily="34" charset="0"/>
              </a:defRPr>
            </a:lvl2pPr>
            <a:lvl3pPr algn="ctr">
              <a:defRPr sz="4400" b="1">
                <a:latin typeface="Arial Black" panose="020B0A04020102020204" pitchFamily="34" charset="0"/>
              </a:defRPr>
            </a:lvl3pPr>
            <a:lvl4pPr algn="ctr">
              <a:defRPr sz="4400" b="1">
                <a:latin typeface="Arial Black" panose="020B0A04020102020204" pitchFamily="34" charset="0"/>
              </a:defRPr>
            </a:lvl4pPr>
            <a:lvl5pPr algn="ctr">
              <a:defRPr sz="4400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3200" y="4545013"/>
            <a:ext cx="6400800" cy="443198"/>
          </a:xfrm>
        </p:spPr>
        <p:txBody>
          <a:bodyPr wrap="square" anchor="t">
            <a:sp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400" b="1">
                <a:latin typeface="Arial Black" panose="020B0A04020102020204" pitchFamily="34" charset="0"/>
              </a:defRPr>
            </a:lvl2pPr>
            <a:lvl3pPr algn="ctr">
              <a:defRPr sz="4400" b="1">
                <a:latin typeface="Arial Black" panose="020B0A04020102020204" pitchFamily="34" charset="0"/>
              </a:defRPr>
            </a:lvl3pPr>
            <a:lvl4pPr algn="ctr">
              <a:defRPr sz="4400" b="1">
                <a:latin typeface="Arial Black" panose="020B0A04020102020204" pitchFamily="34" charset="0"/>
              </a:defRPr>
            </a:lvl4pPr>
            <a:lvl5pPr algn="ctr">
              <a:defRPr sz="4400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468260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6946" y="2273460"/>
            <a:ext cx="10426909" cy="1969770"/>
          </a:xfrm>
        </p:spPr>
        <p:txBody>
          <a:bodyPr anchor="t">
            <a:spAutoFit/>
          </a:bodyPr>
          <a:lstStyle>
            <a:lvl1pPr marL="0" marR="0" indent="0" algn="l" defTabSz="914400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40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400" b="1">
                <a:latin typeface="Arial Black" panose="020B0A04020102020204" pitchFamily="34" charset="0"/>
              </a:defRPr>
            </a:lvl2pPr>
            <a:lvl3pPr algn="ctr">
              <a:defRPr sz="4400" b="1">
                <a:latin typeface="Arial Black" panose="020B0A04020102020204" pitchFamily="34" charset="0"/>
              </a:defRPr>
            </a:lvl3pPr>
            <a:lvl4pPr algn="ctr">
              <a:defRPr sz="4400" b="1">
                <a:latin typeface="Arial Black" panose="020B0A04020102020204" pitchFamily="34" charset="0"/>
              </a:defRPr>
            </a:lvl4pPr>
            <a:lvl5pPr algn="ctr">
              <a:defRPr sz="4400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3200" y="4545013"/>
            <a:ext cx="6400800" cy="443198"/>
          </a:xfrm>
        </p:spPr>
        <p:txBody>
          <a:bodyPr wrap="square" anchor="t">
            <a:sp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400" b="1">
                <a:latin typeface="Arial Black" panose="020B0A04020102020204" pitchFamily="34" charset="0"/>
              </a:defRPr>
            </a:lvl2pPr>
            <a:lvl3pPr algn="ctr">
              <a:defRPr sz="4400" b="1">
                <a:latin typeface="Arial Black" panose="020B0A04020102020204" pitchFamily="34" charset="0"/>
              </a:defRPr>
            </a:lvl3pPr>
            <a:lvl4pPr algn="ctr">
              <a:defRPr sz="4400" b="1">
                <a:latin typeface="Arial Black" panose="020B0A04020102020204" pitchFamily="34" charset="0"/>
              </a:defRPr>
            </a:lvl4pPr>
            <a:lvl5pPr algn="ctr">
              <a:defRPr sz="4400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913816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ndardCredential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" y="0"/>
            <a:ext cx="4744440" cy="6859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9723" tIns="29861" rIns="59723" bIns="29861" rtlCol="0" anchor="ctr"/>
          <a:lstStyle/>
          <a:p>
            <a:pPr algn="ctr" defTabSz="609271"/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400" y="300963"/>
            <a:ext cx="4140000" cy="553998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400" y="2780883"/>
            <a:ext cx="4140000" cy="812530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400" y="1299711"/>
            <a:ext cx="4140000" cy="1378839"/>
          </a:xfrm>
        </p:spPr>
        <p:txBody>
          <a:bodyPr tIns="0">
            <a:spAutoFit/>
          </a:bodyPr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15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etailedCredentia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003" y="2358001"/>
            <a:ext cx="2645999" cy="3600000"/>
          </a:xfrm>
        </p:spPr>
        <p:txBody>
          <a:bodyPr/>
          <a:lstStyle>
            <a:lvl1pPr>
              <a:lnSpc>
                <a:spcPct val="110000"/>
              </a:lnSpc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003" y="2358001"/>
            <a:ext cx="2645999" cy="3600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0002" y="2358001"/>
            <a:ext cx="2645999" cy="3600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0002" y="2358001"/>
            <a:ext cx="2645999" cy="3600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602" y="554400"/>
            <a:ext cx="11470399" cy="54360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602" y="1129030"/>
            <a:ext cx="11470399" cy="407988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600" y="1687967"/>
            <a:ext cx="2646000" cy="498598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400" b="1">
                <a:latin typeface="Arial Black" panose="020B0A04020102020204" pitchFamily="34" charset="0"/>
              </a:defRPr>
            </a:lvl2pPr>
            <a:lvl3pPr algn="ctr">
              <a:defRPr sz="4400" b="1">
                <a:latin typeface="Arial Black" panose="020B0A04020102020204" pitchFamily="34" charset="0"/>
              </a:defRPr>
            </a:lvl3pPr>
            <a:lvl4pPr algn="ctr">
              <a:defRPr sz="4400" b="1">
                <a:latin typeface="Arial Black" panose="020B0A04020102020204" pitchFamily="34" charset="0"/>
              </a:defRPr>
            </a:lvl4pPr>
            <a:lvl5pPr algn="ctr">
              <a:defRPr sz="4400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0002" y="1687967"/>
            <a:ext cx="2646000" cy="498598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400" b="1">
                <a:latin typeface="Arial Black" panose="020B0A04020102020204" pitchFamily="34" charset="0"/>
              </a:defRPr>
            </a:lvl2pPr>
            <a:lvl3pPr algn="ctr">
              <a:defRPr sz="4400" b="1">
                <a:latin typeface="Arial Black" panose="020B0A04020102020204" pitchFamily="34" charset="0"/>
              </a:defRPr>
            </a:lvl3pPr>
            <a:lvl4pPr algn="ctr">
              <a:defRPr sz="4400" b="1">
                <a:latin typeface="Arial Black" panose="020B0A04020102020204" pitchFamily="34" charset="0"/>
              </a:defRPr>
            </a:lvl4pPr>
            <a:lvl5pPr algn="ctr">
              <a:defRPr sz="4400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0002" y="1687967"/>
            <a:ext cx="2646000" cy="498598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400" b="1">
                <a:latin typeface="Arial Black" panose="020B0A04020102020204" pitchFamily="34" charset="0"/>
              </a:defRPr>
            </a:lvl2pPr>
            <a:lvl3pPr algn="ctr">
              <a:defRPr sz="4400" b="1">
                <a:latin typeface="Arial Black" panose="020B0A04020102020204" pitchFamily="34" charset="0"/>
              </a:defRPr>
            </a:lvl3pPr>
            <a:lvl4pPr algn="ctr">
              <a:defRPr sz="4400" b="1">
                <a:latin typeface="Arial Black" panose="020B0A04020102020204" pitchFamily="34" charset="0"/>
              </a:defRPr>
            </a:lvl4pPr>
            <a:lvl5pPr algn="ctr">
              <a:defRPr sz="4400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0001" y="1687967"/>
            <a:ext cx="2646000" cy="498598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400" b="1">
                <a:latin typeface="Arial Black" panose="020B0A04020102020204" pitchFamily="34" charset="0"/>
              </a:defRPr>
            </a:lvl2pPr>
            <a:lvl3pPr algn="ctr">
              <a:defRPr sz="4400" b="1">
                <a:latin typeface="Arial Black" panose="020B0A04020102020204" pitchFamily="34" charset="0"/>
              </a:defRPr>
            </a:lvl3pPr>
            <a:lvl4pPr algn="ctr">
              <a:defRPr sz="4400" b="1">
                <a:latin typeface="Arial Black" panose="020B0A04020102020204" pitchFamily="34" charset="0"/>
              </a:defRPr>
            </a:lvl4pPr>
            <a:lvl5pPr algn="ctr">
              <a:defRPr sz="4400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32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77182" y="2543788"/>
            <a:ext cx="10231288" cy="2185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600" dirty="0">
                <a:solidFill>
                  <a:schemeClr val="bg1"/>
                </a:solidFill>
                <a:latin typeface="Arial Black" panose="020B0A04020102020204" pitchFamily="34" charset="0"/>
              </a:rPr>
              <a:t>the</a:t>
            </a:r>
            <a:r>
              <a:rPr lang="en-US" sz="16600" baseline="0" dirty="0">
                <a:solidFill>
                  <a:schemeClr val="bg1"/>
                </a:solidFill>
                <a:latin typeface="Arial Black" panose="020B0A04020102020204" pitchFamily="34" charset="0"/>
              </a:rPr>
              <a:t> end</a:t>
            </a:r>
            <a:endParaRPr 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76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602" y="554400"/>
            <a:ext cx="11470399" cy="54360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602" y="1098550"/>
            <a:ext cx="11470399" cy="407988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88697" y="6538913"/>
            <a:ext cx="4140338" cy="16200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2463" y="6538988"/>
            <a:ext cx="216000" cy="1619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90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602" y="554400"/>
            <a:ext cx="11470399" cy="54360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602" y="1098550"/>
            <a:ext cx="11470399" cy="407988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24pt,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88697" y="6538913"/>
            <a:ext cx="4140338" cy="16200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2463" y="6538988"/>
            <a:ext cx="216000" cy="1619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39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602" y="554400"/>
            <a:ext cx="11470399" cy="54360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46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602" y="554400"/>
            <a:ext cx="11470399" cy="54360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82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2" y="554400"/>
            <a:ext cx="11470399" cy="54360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88697" y="6538913"/>
            <a:ext cx="4140338" cy="16200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2463" y="6538988"/>
            <a:ext cx="216000" cy="1619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25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2" y="554400"/>
            <a:ext cx="11470399" cy="54360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9743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2" y="554400"/>
            <a:ext cx="11470399" cy="54360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4520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2" y="554400"/>
            <a:ext cx="11470399" cy="54360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8071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0" y="1284291"/>
            <a:ext cx="11469600" cy="46783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600" y="554400"/>
            <a:ext cx="11469600" cy="543601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2463" y="6538988"/>
            <a:ext cx="216000" cy="161925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88697" y="6538913"/>
            <a:ext cx="4140338" cy="162000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351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2" r:id="rId1"/>
    <p:sldLayoutId id="2147484858" r:id="rId2"/>
    <p:sldLayoutId id="2147484840" r:id="rId3"/>
    <p:sldLayoutId id="2147484635" r:id="rId4"/>
    <p:sldLayoutId id="2147484900" r:id="rId5"/>
    <p:sldLayoutId id="2147484570" r:id="rId6"/>
    <p:sldLayoutId id="2147484648" r:id="rId7"/>
    <p:sldLayoutId id="2147484883" r:id="rId8"/>
    <p:sldLayoutId id="2147484884" r:id="rId9"/>
    <p:sldLayoutId id="2147484886" r:id="rId10"/>
    <p:sldLayoutId id="2147484801" r:id="rId11"/>
    <p:sldLayoutId id="2147484897" r:id="rId12"/>
    <p:sldLayoutId id="2147484898" r:id="rId13"/>
    <p:sldLayoutId id="2147484819" r:id="rId14"/>
    <p:sldLayoutId id="2147484825" r:id="rId15"/>
    <p:sldLayoutId id="2147485004" r:id="rId16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600" kern="1200" cap="all" spc="0" baseline="0" dirty="0" smtClean="0">
          <a:solidFill>
            <a:schemeClr val="tx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44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885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8328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77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6000" indent="-216000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2000" indent="-216000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2000" indent="-216000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933" indent="-304723" algn="l" defTabSz="121888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121888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121888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121888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12188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12188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12188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12188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12188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12188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12188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12188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5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7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6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2" userDrawn="1">
          <p15:clr>
            <a:srgbClr val="F26B43"/>
          </p15:clr>
        </p15:guide>
        <p15:guide id="11" pos="5162" userDrawn="1">
          <p15:clr>
            <a:srgbClr val="F26B43"/>
          </p15:clr>
        </p15:guide>
        <p15:guide id="12" pos="6218" userDrawn="1">
          <p15:clr>
            <a:srgbClr val="F26B43"/>
          </p15:clr>
        </p15:guide>
        <p15:guide id="13" pos="6399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yuting-chu.com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hyperlink" Target="https://invis.io/BHRAHCD25U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jumping in the air&#10;&#10;Description generated with high confidence">
            <a:extLst>
              <a:ext uri="{FF2B5EF4-FFF2-40B4-BE49-F238E27FC236}">
                <a16:creationId xmlns:a16="http://schemas.microsoft.com/office/drawing/2014/main" id="{3E97F6AC-F2CD-4B66-A422-E3018301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"/>
            <a:ext cx="12187238" cy="685875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kern="0" noProof="0" dirty="0">
                <a:cs typeface="Arial"/>
              </a:rPr>
              <a:t>School of AI Health 2019 Hackathon</a:t>
            </a:r>
            <a:br>
              <a:rPr lang="en-US" sz="6600" kern="0" noProof="0" dirty="0">
                <a:cs typeface="Arial"/>
              </a:rPr>
            </a:br>
            <a:br>
              <a:rPr lang="en-US" sz="6600" kern="0" noProof="0" dirty="0">
                <a:cs typeface="Arial"/>
              </a:rPr>
            </a:br>
            <a:br>
              <a:rPr lang="en-US" sz="6600" kern="0" noProof="0" dirty="0">
                <a:cs typeface="Arial"/>
              </a:rPr>
            </a:br>
            <a:br>
              <a:rPr lang="en-US" sz="6600" kern="0" noProof="0" dirty="0">
                <a:cs typeface="Arial"/>
              </a:rPr>
            </a:br>
            <a:br>
              <a:rPr lang="en-US" sz="6600" kern="0" noProof="0" dirty="0">
                <a:cs typeface="Arial"/>
              </a:rPr>
            </a:br>
            <a:r>
              <a:rPr lang="en-US" sz="6600" u="sng" kern="0" noProof="0" dirty="0">
                <a:cs typeface="Arial"/>
              </a:rPr>
              <a:t>Sc</a:t>
            </a:r>
            <a:r>
              <a:rPr lang="en-US" sz="6600" u="sng" kern="0" cap="none" noProof="0" dirty="0">
                <a:cs typeface="Arial"/>
              </a:rPr>
              <a:t>an for Health</a:t>
            </a:r>
            <a:endParaRPr lang="en-US" sz="6600" u="sng" noProof="0" dirty="0"/>
          </a:p>
        </p:txBody>
      </p:sp>
    </p:spTree>
    <p:extLst>
      <p:ext uri="{BB962C8B-B14F-4D97-AF65-F5344CB8AC3E}">
        <p14:creationId xmlns:p14="http://schemas.microsoft.com/office/powerpoint/2010/main" val="178429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DE280F-12D7-4818-9F65-8851B9198150}"/>
              </a:ext>
            </a:extLst>
          </p:cNvPr>
          <p:cNvSpPr/>
          <p:nvPr/>
        </p:nvSpPr>
        <p:spPr>
          <a:xfrm>
            <a:off x="1620092" y="1091987"/>
            <a:ext cx="89470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What stands out with these images?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04F82D-AE7B-456A-A71F-96791228BA5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7749-E1C8-44CB-A52D-C39785AD3D4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480F8-7299-4A9C-8343-8F4B18B1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53" y="2845428"/>
            <a:ext cx="5723131" cy="31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92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DE280F-12D7-4818-9F65-8851B9198150}"/>
              </a:ext>
            </a:extLst>
          </p:cNvPr>
          <p:cNvSpPr/>
          <p:nvPr/>
        </p:nvSpPr>
        <p:spPr>
          <a:xfrm>
            <a:off x="1620093" y="3075851"/>
            <a:ext cx="89470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04F82D-AE7B-456A-A71F-96791228BA5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7749-E1C8-44CB-A52D-C39785AD3D4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4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D629-C50F-40AB-BAD2-D36CB025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772-B6FE-43DB-9881-EBAF580F689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F616F-46D9-4D45-82DE-10E54A7F87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B9CD6-03B1-4111-BAD8-99C04153094B}"/>
              </a:ext>
            </a:extLst>
          </p:cNvPr>
          <p:cNvSpPr txBox="1"/>
          <p:nvPr/>
        </p:nvSpPr>
        <p:spPr>
          <a:xfrm>
            <a:off x="491857" y="1858781"/>
            <a:ext cx="5598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Cost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Licensing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Servers / computing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Marketers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Sales commissions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2055-85B2-46F3-B3B1-5916CE4F4F4B}"/>
              </a:ext>
            </a:extLst>
          </p:cNvPr>
          <p:cNvSpPr txBox="1"/>
          <p:nvPr/>
        </p:nvSpPr>
        <p:spPr>
          <a:xfrm>
            <a:off x="6928329" y="1892613"/>
            <a:ext cx="4600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Revenue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Advertising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Referrals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Subscriptions</a:t>
            </a:r>
          </a:p>
        </p:txBody>
      </p:sp>
    </p:spTree>
    <p:extLst>
      <p:ext uri="{BB962C8B-B14F-4D97-AF65-F5344CB8AC3E}">
        <p14:creationId xmlns:p14="http://schemas.microsoft.com/office/powerpoint/2010/main" val="20640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7CA7F0-39F1-4F40-80A5-E589ABBE6E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D42CD2-5C53-4774-9475-C93FDD42287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D1BA11-B9DA-4BA5-8823-67400701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scan</a:t>
            </a:r>
          </a:p>
        </p:txBody>
      </p:sp>
      <p:pic>
        <p:nvPicPr>
          <p:cNvPr id="7" name="Picture 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D8EA3A26-2679-454F-882A-3D71E313C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39"/>
          <a:stretch/>
        </p:blipFill>
        <p:spPr>
          <a:xfrm>
            <a:off x="5120359" y="1561513"/>
            <a:ext cx="1728285" cy="1606725"/>
          </a:xfrm>
          <a:prstGeom prst="rect">
            <a:avLst/>
          </a:prstGeom>
        </p:spPr>
      </p:pic>
      <p:pic>
        <p:nvPicPr>
          <p:cNvPr id="9" name="Picture 8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4DC39723-427B-45A1-B50E-1314212D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542" y="1561513"/>
            <a:ext cx="1606725" cy="1606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058CBF-3D43-4DAE-89DD-C5911A71376B}"/>
              </a:ext>
            </a:extLst>
          </p:cNvPr>
          <p:cNvSpPr txBox="1"/>
          <p:nvPr/>
        </p:nvSpPr>
        <p:spPr>
          <a:xfrm>
            <a:off x="8789111" y="3372484"/>
            <a:ext cx="1904464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Jessica Wu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Accenture</a:t>
            </a:r>
          </a:p>
          <a:p>
            <a:r>
              <a:rPr lang="en-US" sz="1600" dirty="0">
                <a:solidFill>
                  <a:schemeClr val="bg1"/>
                </a:solidFill>
              </a:rPr>
              <a:t>Applied Intelligence</a:t>
            </a:r>
          </a:p>
        </p:txBody>
      </p:sp>
      <p:pic>
        <p:nvPicPr>
          <p:cNvPr id="13" name="Picture 12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A26DB3D0-06EE-466E-8ECB-BEE3F1249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859" y="1561514"/>
            <a:ext cx="1663101" cy="1606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0EAE31-2133-4B63-A780-CDC5A0594B6D}"/>
              </a:ext>
            </a:extLst>
          </p:cNvPr>
          <p:cNvSpPr txBox="1"/>
          <p:nvPr/>
        </p:nvSpPr>
        <p:spPr>
          <a:xfrm>
            <a:off x="1376858" y="3395150"/>
            <a:ext cx="1904464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Sally Mei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UX Designer, Researcher, and Health Information Management Professional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A36543-1736-4952-B769-0E7F560A9647}"/>
              </a:ext>
            </a:extLst>
          </p:cNvPr>
          <p:cNvSpPr txBox="1"/>
          <p:nvPr/>
        </p:nvSpPr>
        <p:spPr>
          <a:xfrm>
            <a:off x="5061766" y="3400178"/>
            <a:ext cx="2900548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Yuting</a:t>
            </a:r>
            <a:r>
              <a:rPr lang="en-US" b="1" dirty="0">
                <a:solidFill>
                  <a:schemeClr val="bg1"/>
                </a:solidFill>
              </a:rPr>
              <a:t> Chu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BCom</a:t>
            </a:r>
            <a:r>
              <a:rPr lang="en-US" sz="1600" dirty="0">
                <a:solidFill>
                  <a:schemeClr val="bg1"/>
                </a:solidFill>
              </a:rPr>
              <a:t>, MBA, CSPO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India, Nunavut, BC, Nova Scotia, Ontario, Quebec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Utilities, Non Profit, For Profit, Government, Canadian Military, Private</a:t>
            </a:r>
          </a:p>
          <a:p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https://yuting-chu.com/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72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101" y="1779828"/>
            <a:ext cx="1104900" cy="83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76947" y="2273460"/>
            <a:ext cx="10202534" cy="1981825"/>
          </a:xfrm>
        </p:spPr>
        <p:txBody>
          <a:bodyPr/>
          <a:lstStyle/>
          <a:p>
            <a:r>
              <a:rPr lang="en-US" dirty="0"/>
              <a:t>If your hat isn’t so big that people are making fun of you, it’s probably not adequate sun protection</a:t>
            </a:r>
            <a:r>
              <a:rPr lang="en-US" noProof="0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5"/>
          </p:nvPr>
        </p:nvSpPr>
        <p:spPr>
          <a:xfrm>
            <a:off x="4903200" y="4545013"/>
            <a:ext cx="6400800" cy="664797"/>
          </a:xfrm>
        </p:spPr>
        <p:txBody>
          <a:bodyPr/>
          <a:lstStyle/>
          <a:p>
            <a:r>
              <a:rPr lang="en-US" noProof="0" dirty="0"/>
              <a:t>Chris miller, MD</a:t>
            </a:r>
          </a:p>
          <a:p>
            <a:r>
              <a:rPr lang="en-US" dirty="0"/>
              <a:t>Assistant professor of dermatology</a:t>
            </a:r>
          </a:p>
          <a:p>
            <a:r>
              <a:rPr lang="en-US" noProof="0" dirty="0"/>
              <a:t>University of Pennsylvania</a:t>
            </a: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7" t="25000" r="28807" b="50000"/>
          <a:stretch/>
        </p:blipFill>
        <p:spPr bwMode="auto">
          <a:xfrm rot="10800000">
            <a:off x="6098103" y="3589935"/>
            <a:ext cx="1104900" cy="83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99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04F82D-AE7B-456A-A71F-96791228BA5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7749-E1C8-44CB-A52D-C39785AD3D4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 descr="image.png">
            <a:extLst>
              <a:ext uri="{FF2B5EF4-FFF2-40B4-BE49-F238E27FC236}">
                <a16:creationId xmlns:a16="http://schemas.microsoft.com/office/drawing/2014/main" id="{6880116F-3DFE-4334-80B3-078ACD403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6" y="1910629"/>
            <a:ext cx="5315133" cy="299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0437BB-7739-4465-847D-252BC3E66C56}"/>
              </a:ext>
            </a:extLst>
          </p:cNvPr>
          <p:cNvSpPr/>
          <p:nvPr/>
        </p:nvSpPr>
        <p:spPr>
          <a:xfrm>
            <a:off x="7268414" y="2130078"/>
            <a:ext cx="41403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About 25% of melanoma cases develop from moles</a:t>
            </a:r>
          </a:p>
        </p:txBody>
      </p:sp>
    </p:spTree>
    <p:extLst>
      <p:ext uri="{BB962C8B-B14F-4D97-AF65-F5344CB8AC3E}">
        <p14:creationId xmlns:p14="http://schemas.microsoft.com/office/powerpoint/2010/main" val="350594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united states outline transparent">
            <a:extLst>
              <a:ext uri="{FF2B5EF4-FFF2-40B4-BE49-F238E27FC236}">
                <a16:creationId xmlns:a16="http://schemas.microsoft.com/office/drawing/2014/main" id="{08DD0225-280C-44BF-BA94-D184696D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976" y="538956"/>
            <a:ext cx="9144000" cy="57816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58575A-3FDD-4E36-85A4-439395C6C88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6FE85A-32D6-46EA-90B7-9F2030C3E5A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Graphic 5" descr="Arrow: Slight curve">
            <a:extLst>
              <a:ext uri="{FF2B5EF4-FFF2-40B4-BE49-F238E27FC236}">
                <a16:creationId xmlns:a16="http://schemas.microsoft.com/office/drawing/2014/main" id="{E299FAA2-9D65-4F1F-9D31-46C8B1C8D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94423">
            <a:off x="975002" y="2700998"/>
            <a:ext cx="3846025" cy="3323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2CF481-5228-4E5F-83F4-D755FCA1A536}"/>
              </a:ext>
            </a:extLst>
          </p:cNvPr>
          <p:cNvSpPr txBox="1"/>
          <p:nvPr/>
        </p:nvSpPr>
        <p:spPr>
          <a:xfrm>
            <a:off x="4497785" y="2608228"/>
            <a:ext cx="5237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90,000 cases of melanoma diagnosed in the US every year</a:t>
            </a:r>
          </a:p>
        </p:txBody>
      </p:sp>
    </p:spTree>
    <p:extLst>
      <p:ext uri="{BB962C8B-B14F-4D97-AF65-F5344CB8AC3E}">
        <p14:creationId xmlns:p14="http://schemas.microsoft.com/office/powerpoint/2010/main" val="376564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5F60FD-1116-435A-B670-5A2262C5A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2" y="473227"/>
            <a:ext cx="2745547" cy="55440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B90EBB-95D9-47B0-B318-1E6A52CF84CD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A5A8D-68BB-47AA-9D45-287FC26B642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89663-7CC7-4F0D-B6EE-6E0E90F3A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00" y="1028355"/>
            <a:ext cx="2299703" cy="4567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175477-FBCF-4AB8-B418-DA74E0CBD0E8}"/>
              </a:ext>
            </a:extLst>
          </p:cNvPr>
          <p:cNvSpPr/>
          <p:nvPr/>
        </p:nvSpPr>
        <p:spPr>
          <a:xfrm>
            <a:off x="4739291" y="1529795"/>
            <a:ext cx="64663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Establish healthy skin habits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Raise awareness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Provide skin health recommendations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Connect to healthcare providers post scan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3BC65-AE70-4E70-9C80-7511A6EC4327}"/>
              </a:ext>
            </a:extLst>
          </p:cNvPr>
          <p:cNvSpPr txBox="1"/>
          <p:nvPr/>
        </p:nvSpPr>
        <p:spPr>
          <a:xfrm>
            <a:off x="4739291" y="570976"/>
            <a:ext cx="5684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SCan</a:t>
            </a:r>
            <a:r>
              <a:rPr lang="en-US" sz="2800" b="1" dirty="0">
                <a:solidFill>
                  <a:schemeClr val="bg1"/>
                </a:solidFill>
              </a:rPr>
              <a:t> | </a:t>
            </a:r>
            <a:r>
              <a:rPr lang="en-US" sz="2800" b="1" u="sng" dirty="0">
                <a:solidFill>
                  <a:schemeClr val="bg1"/>
                </a:solidFill>
              </a:rPr>
              <a:t>S</a:t>
            </a:r>
            <a:r>
              <a:rPr lang="en-US" sz="2800" b="1" dirty="0">
                <a:solidFill>
                  <a:schemeClr val="bg1"/>
                </a:solidFill>
              </a:rPr>
              <a:t>kin </a:t>
            </a:r>
            <a:r>
              <a:rPr lang="en-US" sz="2800" b="1" u="sng" dirty="0">
                <a:solidFill>
                  <a:schemeClr val="bg1"/>
                </a:solidFill>
              </a:rPr>
              <a:t>C</a:t>
            </a:r>
            <a:r>
              <a:rPr lang="en-US" sz="2800" b="1" dirty="0">
                <a:solidFill>
                  <a:schemeClr val="bg1"/>
                </a:solidFill>
              </a:rPr>
              <a:t>ancer Sc</a:t>
            </a:r>
            <a:r>
              <a:rPr lang="en-US" sz="2800" b="1" u="sng" dirty="0">
                <a:solidFill>
                  <a:schemeClr val="bg1"/>
                </a:solidFill>
              </a:rPr>
              <a:t>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691313-1B28-4779-8F77-65DDF2E96A7E}"/>
              </a:ext>
            </a:extLst>
          </p:cNvPr>
          <p:cNvSpPr/>
          <p:nvPr/>
        </p:nvSpPr>
        <p:spPr>
          <a:xfrm>
            <a:off x="4739291" y="4969253"/>
            <a:ext cx="708917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Targeted Users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Fair skinned | Outdoorsy | Tanning | Hazard Env.</a:t>
            </a:r>
          </a:p>
        </p:txBody>
      </p:sp>
    </p:spTree>
    <p:extLst>
      <p:ext uri="{BB962C8B-B14F-4D97-AF65-F5344CB8AC3E}">
        <p14:creationId xmlns:p14="http://schemas.microsoft.com/office/powerpoint/2010/main" val="259085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5F60FD-1116-435A-B670-5A2262C5A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2" y="473227"/>
            <a:ext cx="2745547" cy="55440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B90EBB-95D9-47B0-B318-1E6A52CF84CD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A5A8D-68BB-47AA-9D45-287FC26B642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29B2F-F41D-48D6-9C8F-ADF8BF50F9AA}"/>
              </a:ext>
            </a:extLst>
          </p:cNvPr>
          <p:cNvSpPr/>
          <p:nvPr/>
        </p:nvSpPr>
        <p:spPr>
          <a:xfrm>
            <a:off x="5810477" y="2768209"/>
            <a:ext cx="35107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https://invis.io/BHRAHCD25U3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89663-7CC7-4F0D-B6EE-6E0E90F3A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00" y="1028355"/>
            <a:ext cx="2299703" cy="45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7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D3274-8CA4-4EF7-8A7E-330F3160643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CB6EC-903E-42AD-B43B-DD1B2E4007C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146" name="Picture 2" descr="Image result for s3 logo">
            <a:extLst>
              <a:ext uri="{FF2B5EF4-FFF2-40B4-BE49-F238E27FC236}">
                <a16:creationId xmlns:a16="http://schemas.microsoft.com/office/drawing/2014/main" id="{D852E62E-6B9D-4AE2-AAC6-C6340573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27" y="1434903"/>
            <a:ext cx="2943615" cy="101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mazon sagemaker logo">
            <a:extLst>
              <a:ext uri="{FF2B5EF4-FFF2-40B4-BE49-F238E27FC236}">
                <a16:creationId xmlns:a16="http://schemas.microsoft.com/office/drawing/2014/main" id="{73E75BFD-C314-44ED-BE8D-0F3274A34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243" y="2723413"/>
            <a:ext cx="3147529" cy="139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3FAA71-3742-4C95-8D9D-CBFB0CC03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1557" y="4828142"/>
            <a:ext cx="2132344" cy="49044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ED64F34-6FDE-4811-BECC-DD8BB6048F30}"/>
              </a:ext>
            </a:extLst>
          </p:cNvPr>
          <p:cNvCxnSpPr>
            <a:stCxn id="6146" idx="2"/>
            <a:endCxn id="7" idx="1"/>
          </p:cNvCxnSpPr>
          <p:nvPr/>
        </p:nvCxnSpPr>
        <p:spPr>
          <a:xfrm rot="16200000" flipH="1">
            <a:off x="3005379" y="1818999"/>
            <a:ext cx="972921" cy="2234808"/>
          </a:xfrm>
          <a:prstGeom prst="bentConnector2">
            <a:avLst/>
          </a:prstGeom>
          <a:ln w="38100">
            <a:solidFill>
              <a:schemeClr val="bg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01DE7AE-6BF4-42A0-8DE2-8B9DEED8F250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6886759" y="3418563"/>
            <a:ext cx="951047" cy="2358549"/>
          </a:xfrm>
          <a:prstGeom prst="bentConnector2">
            <a:avLst/>
          </a:prstGeom>
          <a:ln w="38100">
            <a:solidFill>
              <a:schemeClr val="bg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99888E-290B-4CF4-AEC4-85D8CB9026C2}"/>
              </a:ext>
            </a:extLst>
          </p:cNvPr>
          <p:cNvSpPr txBox="1"/>
          <p:nvPr/>
        </p:nvSpPr>
        <p:spPr>
          <a:xfrm>
            <a:off x="902628" y="731311"/>
            <a:ext cx="2943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Image Storage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184971-0020-4EB4-8A3E-4863D9AC0740}"/>
              </a:ext>
            </a:extLst>
          </p:cNvPr>
          <p:cNvSpPr txBox="1"/>
          <p:nvPr/>
        </p:nvSpPr>
        <p:spPr>
          <a:xfrm>
            <a:off x="4506487" y="1878362"/>
            <a:ext cx="3353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ML Risk Recommendation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DF26F0-3ECB-46C3-8840-586F18D2728B}"/>
              </a:ext>
            </a:extLst>
          </p:cNvPr>
          <p:cNvSpPr txBox="1"/>
          <p:nvPr/>
        </p:nvSpPr>
        <p:spPr>
          <a:xfrm>
            <a:off x="8345698" y="3643730"/>
            <a:ext cx="2740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Mobile Front End</a:t>
            </a:r>
          </a:p>
        </p:txBody>
      </p:sp>
      <p:pic>
        <p:nvPicPr>
          <p:cNvPr id="6148" name="Picture 4" descr="Image result for invision logo mobile app development">
            <a:extLst>
              <a:ext uri="{FF2B5EF4-FFF2-40B4-BE49-F238E27FC236}">
                <a16:creationId xmlns:a16="http://schemas.microsoft.com/office/drawing/2014/main" id="{668D662E-4133-415E-BE17-C8348F9E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371" y="5594906"/>
            <a:ext cx="1915530" cy="6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71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04F82D-AE7B-456A-A71F-96791228BA5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7749-E1C8-44CB-A52D-C39785AD3D4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89AE28-E04C-4D6E-B8A1-6BE9C3E91DE7}"/>
              </a:ext>
            </a:extLst>
          </p:cNvPr>
          <p:cNvGrpSpPr/>
          <p:nvPr/>
        </p:nvGrpSpPr>
        <p:grpSpPr>
          <a:xfrm>
            <a:off x="794479" y="2030210"/>
            <a:ext cx="9789008" cy="1977891"/>
            <a:chOff x="794479" y="1081738"/>
            <a:chExt cx="9789008" cy="19778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0437BB-7739-4465-847D-252BC3E66C56}"/>
                </a:ext>
              </a:extLst>
            </p:cNvPr>
            <p:cNvSpPr/>
            <p:nvPr/>
          </p:nvSpPr>
          <p:spPr>
            <a:xfrm>
              <a:off x="794479" y="1081738"/>
              <a:ext cx="396040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Responsible AI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9D77D5-5935-469E-89D2-F5A695FC7E67}"/>
                </a:ext>
              </a:extLst>
            </p:cNvPr>
            <p:cNvSpPr/>
            <p:nvPr/>
          </p:nvSpPr>
          <p:spPr>
            <a:xfrm>
              <a:off x="5050301" y="1859300"/>
              <a:ext cx="201168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0A02B0-408C-4426-A935-60785083CD44}"/>
                </a:ext>
              </a:extLst>
            </p:cNvPr>
            <p:cNvSpPr/>
            <p:nvPr/>
          </p:nvSpPr>
          <p:spPr>
            <a:xfrm>
              <a:off x="7061981" y="1081738"/>
              <a:ext cx="352150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Health for All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B6559E1-15CD-4A4A-AAEB-4459AC12E04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00" y="3505940"/>
            <a:ext cx="1888957" cy="1888957"/>
          </a:xfrm>
          <a:prstGeom prst="rect">
            <a:avLst/>
          </a:prstGeom>
        </p:spPr>
      </p:pic>
      <p:pic>
        <p:nvPicPr>
          <p:cNvPr id="12" name="Picture 38">
            <a:extLst>
              <a:ext uri="{FF2B5EF4-FFF2-40B4-BE49-F238E27FC236}">
                <a16:creationId xmlns:a16="http://schemas.microsoft.com/office/drawing/2014/main" id="{AAEE5199-49A4-48FF-821D-CADB4CDA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508" y="3739192"/>
            <a:ext cx="1557148" cy="155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966193"/>
      </p:ext>
    </p:extLst>
  </p:cSld>
  <p:clrMapOvr>
    <a:masterClrMapping/>
  </p:clrMapOvr>
</p:sld>
</file>

<file path=ppt/theme/theme1.xml><?xml version="1.0" encoding="utf-8"?>
<a:theme xmlns:a="http://schemas.openxmlformats.org/drawingml/2006/main" name="AD Master">
  <a:themeElements>
    <a:clrScheme name="AD_Toolkit">
      <a:dk1>
        <a:srgbClr val="000000"/>
      </a:dk1>
      <a:lt1>
        <a:srgbClr val="FFFFFF"/>
      </a:lt1>
      <a:dk2>
        <a:srgbClr val="FFB600"/>
      </a:dk2>
      <a:lt2>
        <a:srgbClr val="778888"/>
      </a:lt2>
      <a:accent1>
        <a:srgbClr val="FFD42E"/>
      </a:accent1>
      <a:accent2>
        <a:srgbClr val="FF9500"/>
      </a:accent2>
      <a:accent3>
        <a:srgbClr val="D2242D"/>
      </a:accent3>
      <a:accent4>
        <a:srgbClr val="01DDE3"/>
      </a:accent4>
      <a:accent5>
        <a:srgbClr val="00FF00"/>
      </a:accent5>
      <a:accent6>
        <a:srgbClr val="FFFF00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accent1"/>
          </a:solidFill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Description0 xmlns="bc841b31-d549-43ed-bc47-0086310aa7e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80F3B2C10C74BB61478E4247D6E77" ma:contentTypeVersion="3" ma:contentTypeDescription="Create a new document." ma:contentTypeScope="" ma:versionID="bcb8cf291c8653af57dd6a29bb52d0ee">
  <xsd:schema xmlns:xsd="http://www.w3.org/2001/XMLSchema" xmlns:p="http://schemas.microsoft.com/office/2006/metadata/properties" xmlns:ns2="bc841b31-d549-43ed-bc47-0086310aa7e9" targetNamespace="http://schemas.microsoft.com/office/2006/metadata/properties" ma:root="true" ma:fieldsID="036f0d1f483fee2c7aa86809005d6981" ns2:_="">
    <xsd:import namespace="bc841b31-d549-43ed-bc47-0086310aa7e9"/>
    <xsd:element name="properties">
      <xsd:complexType>
        <xsd:sequence>
          <xsd:element name="documentManagement">
            <xsd:complexType>
              <xsd:all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bc841b31-d549-43ed-bc47-0086310aa7e9" elementFormDefault="qualified">
    <xsd:import namespace="http://schemas.microsoft.com/office/2006/documentManagement/types"/>
    <xsd:element name="Description0" ma:index="8" nillable="true" ma:displayName="Description" ma:internalName="Description0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F8FF39-A5D2-4C20-89CA-E0BB61C09927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bc841b31-d549-43ed-bc47-0086310aa7e9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D4E5E8F-D18A-405B-AB6A-19CBBCF656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841b31-d549-43ed-bc47-0086310aa7e9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FB9E9F0-A80E-4BC0-BC10-BBDB06BF5F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30801</TotalTime>
  <Words>357</Words>
  <Application>Microsoft Office PowerPoint</Application>
  <PresentationFormat>Custom</PresentationFormat>
  <Paragraphs>90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Gotham Medium</vt:lpstr>
      <vt:lpstr>Roboto</vt:lpstr>
      <vt:lpstr>Roboto Black</vt:lpstr>
      <vt:lpstr>Roboto Light</vt:lpstr>
      <vt:lpstr>Wingdings</vt:lpstr>
      <vt:lpstr>AD Master</vt:lpstr>
      <vt:lpstr>School of AI Health 2019 Hackathon     Scan for Health</vt:lpstr>
      <vt:lpstr>Team scan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financials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 Master Template</dc:title>
  <dc:creator>creative.services.presentations@accenture.com</dc:creator>
  <cp:lastModifiedBy>Wu, Li Chieh</cp:lastModifiedBy>
  <cp:revision>3655</cp:revision>
  <cp:lastPrinted>2009-05-13T12:37:25Z</cp:lastPrinted>
  <dcterms:created xsi:type="dcterms:W3CDTF">2015-09-22T04:23:36Z</dcterms:created>
  <dcterms:modified xsi:type="dcterms:W3CDTF">2019-03-31T15:02:13Z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0x0101007F480F3B2C10C74BB61478E4247D6E77</vt:lpwstr>
  </property>
  <property fmtid="{D5CDD505-2E9C-101B-9397-08002B2CF9AE}" pid="3" name="UserName">
    <vt:lpwstr>lmcmanus</vt:lpwstr>
  </property>
  <property fmtid="{D5CDD505-2E9C-101B-9397-08002B2CF9AE}" pid="4" name="ComputerName">
    <vt:lpwstr>DLOADMIN</vt:lpwstr>
  </property>
  <property fmtid="{D5CDD505-2E9C-101B-9397-08002B2CF9AE}" pid="5" name="palette_size">
    <vt:lpwstr>6</vt:lpwstr>
  </property>
</Properties>
</file>